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6" r:id="rId1"/>
  </p:sldMasterIdLst>
  <p:notesMasterIdLst>
    <p:notesMasterId r:id="rId3"/>
  </p:notesMasterIdLst>
  <p:sldIdLst>
    <p:sldId id="256" r:id="rId2"/>
  </p:sldIdLst>
  <p:sldSz cx="21386800" cy="30243463"/>
  <p:notesSz cx="9926638" cy="143557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18" d="100"/>
          <a:sy n="18" d="100"/>
        </p:scale>
        <p:origin x="185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1079" cy="71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252" tIns="66626" rIns="133252" bIns="6662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38" y="2"/>
            <a:ext cx="4301079" cy="71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252" tIns="66626" rIns="133252" bIns="6662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60700" y="1076325"/>
            <a:ext cx="3806825" cy="538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2" y="6818065"/>
            <a:ext cx="7942239" cy="646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252" tIns="66626" rIns="133252" bIns="66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3636132"/>
            <a:ext cx="4301079" cy="71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252" tIns="66626" rIns="133252" bIns="66626" numCol="1" anchor="b" anchorCtr="0" compatLnSpc="1">
            <a:prstTxWarp prst="textNoShape">
              <a:avLst/>
            </a:prstTxWarp>
          </a:bodyPr>
          <a:lstStyle>
            <a:lvl1pPr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38" y="13636132"/>
            <a:ext cx="4301079" cy="71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252" tIns="66626" rIns="133252" bIns="66626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F51B4589-4608-4FAB-9F58-D8147C663E9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0658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75" y="9394825"/>
            <a:ext cx="18180050" cy="6483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338" y="17138650"/>
            <a:ext cx="14970125" cy="7727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975" y="7056438"/>
            <a:ext cx="19246850" cy="199596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113" y="1211263"/>
            <a:ext cx="4811712" cy="258048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975" y="1211263"/>
            <a:ext cx="14282738" cy="258048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75" y="7056438"/>
            <a:ext cx="19246850" cy="19959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19434175"/>
            <a:ext cx="18178463" cy="6007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00" y="12819063"/>
            <a:ext cx="18178463" cy="6615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83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975" y="7056438"/>
            <a:ext cx="9547225" cy="199596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9600" y="7056438"/>
            <a:ext cx="9547225" cy="199596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5" y="6769100"/>
            <a:ext cx="9448800" cy="2822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5" y="9591675"/>
            <a:ext cx="9448800" cy="17424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850" y="6769100"/>
            <a:ext cx="9451975" cy="2822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850" y="9591675"/>
            <a:ext cx="9451975" cy="17424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4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35800" cy="5124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363" y="1204913"/>
            <a:ext cx="11955462" cy="25811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5" y="6329363"/>
            <a:ext cx="7035800" cy="2068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96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588" y="21170900"/>
            <a:ext cx="12831762" cy="24987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588" y="2701925"/>
            <a:ext cx="12831762" cy="1814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588" y="23669625"/>
            <a:ext cx="12831762" cy="354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23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rood A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21383625" cy="302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Arial" charset="0"/>
        </a:defRPr>
      </a:lvl2pPr>
      <a:lvl3pPr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Arial" charset="0"/>
        </a:defRPr>
      </a:lvl3pPr>
      <a:lvl4pPr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Arial" charset="0"/>
        </a:defRPr>
      </a:lvl4pPr>
      <a:lvl5pPr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Arial" charset="0"/>
        </a:defRPr>
      </a:lvl5pPr>
      <a:lvl6pPr marL="457200"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Arial" charset="0"/>
        </a:defRPr>
      </a:lvl6pPr>
      <a:lvl7pPr marL="914400"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Arial" charset="0"/>
        </a:defRPr>
      </a:lvl7pPr>
      <a:lvl8pPr marL="1371600"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Arial" charset="0"/>
        </a:defRPr>
      </a:lvl8pPr>
      <a:lvl9pPr marL="1828800" algn="l" defTabSz="2949575" rtl="0" eaLnBrk="1" fontAlgn="base" hangingPunct="1">
        <a:spcBef>
          <a:spcPct val="0"/>
        </a:spcBef>
        <a:spcAft>
          <a:spcPct val="0"/>
        </a:spcAft>
        <a:defRPr sz="10400" b="1">
          <a:solidFill>
            <a:schemeClr val="tx2"/>
          </a:solidFill>
          <a:latin typeface="Arial" charset="0"/>
        </a:defRPr>
      </a:lvl9pPr>
    </p:titleStyle>
    <p:bodyStyle>
      <a:lvl1pPr marL="866775" indent="-866775" algn="l" defTabSz="294957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7800" b="1">
          <a:solidFill>
            <a:schemeClr val="tx1"/>
          </a:solidFill>
          <a:latin typeface="+mn-lt"/>
          <a:ea typeface="+mn-ea"/>
          <a:cs typeface="+mn-cs"/>
        </a:defRPr>
      </a:lvl1pPr>
      <a:lvl2pPr marL="1727200" indent="-857250" algn="l" defTabSz="29495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7100" b="1">
          <a:solidFill>
            <a:schemeClr val="tx1"/>
          </a:solidFill>
          <a:latin typeface="+mn-lt"/>
        </a:defRPr>
      </a:lvl2pPr>
      <a:lvl3pPr marL="2627313" indent="-896938" algn="l" defTabSz="29495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7100" b="1">
          <a:solidFill>
            <a:schemeClr val="tx1"/>
          </a:solidFill>
          <a:latin typeface="+mn-lt"/>
        </a:defRPr>
      </a:lvl3pPr>
      <a:lvl4pPr marL="3454400" indent="-820738" algn="l" defTabSz="29495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7100" b="1">
          <a:solidFill>
            <a:schemeClr val="tx1"/>
          </a:solidFill>
          <a:latin typeface="+mn-lt"/>
        </a:defRPr>
      </a:lvl4pPr>
      <a:lvl5pPr marL="4352925" indent="-895350" algn="l" defTabSz="29495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7100" b="1">
          <a:solidFill>
            <a:schemeClr val="tx1"/>
          </a:solidFill>
          <a:latin typeface="+mn-lt"/>
        </a:defRPr>
      </a:lvl5pPr>
      <a:lvl6pPr marL="4810125" indent="-895350" algn="l" defTabSz="29495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7100" b="1">
          <a:solidFill>
            <a:schemeClr val="tx1"/>
          </a:solidFill>
          <a:latin typeface="+mn-lt"/>
        </a:defRPr>
      </a:lvl6pPr>
      <a:lvl7pPr marL="5267325" indent="-895350" algn="l" defTabSz="29495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7100" b="1">
          <a:solidFill>
            <a:schemeClr val="tx1"/>
          </a:solidFill>
          <a:latin typeface="+mn-lt"/>
        </a:defRPr>
      </a:lvl7pPr>
      <a:lvl8pPr marL="5724525" indent="-895350" algn="l" defTabSz="29495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7100" b="1">
          <a:solidFill>
            <a:schemeClr val="tx1"/>
          </a:solidFill>
          <a:latin typeface="+mn-lt"/>
        </a:defRPr>
      </a:lvl8pPr>
      <a:lvl9pPr marL="6181725" indent="-895350" algn="l" defTabSz="29495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71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02" y="15926905"/>
            <a:ext cx="12382403" cy="40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243" y="2465159"/>
            <a:ext cx="2574016" cy="3276000"/>
          </a:xfrm>
          <a:prstGeom prst="rect">
            <a:avLst/>
          </a:prstGeom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2020888"/>
            <a:ext cx="1390015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0733" tIns="105366" rIns="210733" bIns="105366">
            <a:spAutoFit/>
          </a:bodyPr>
          <a:lstStyle>
            <a:lvl1pPr defTabSz="2949575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49575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49575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49575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49575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nl-NL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52240" y="2020887"/>
            <a:ext cx="14041560" cy="402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2454" tIns="315374" rIns="280647" bIns="140323"/>
          <a:lstStyle>
            <a:lvl1pPr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 cap="all" dirty="0">
                <a:solidFill>
                  <a:schemeClr val="tx2"/>
                </a:solidFill>
              </a:rPr>
              <a:t>USING advanced </a:t>
            </a:r>
            <a:r>
              <a:rPr lang="en-US" sz="6000" b="1" cap="all" dirty="0" smtClean="0">
                <a:solidFill>
                  <a:schemeClr val="tx2"/>
                </a:solidFill>
              </a:rPr>
              <a:t>PPG analysis</a:t>
            </a:r>
          </a:p>
          <a:p>
            <a:r>
              <a:rPr lang="en-US" sz="6000" b="1" cap="all" dirty="0" smtClean="0">
                <a:solidFill>
                  <a:schemeClr val="tx2"/>
                </a:solidFill>
              </a:rPr>
              <a:t>to </a:t>
            </a:r>
            <a:r>
              <a:rPr lang="en-US" sz="6000" b="1" cap="all" dirty="0">
                <a:solidFill>
                  <a:schemeClr val="tx2"/>
                </a:solidFill>
              </a:rPr>
              <a:t>study sleep </a:t>
            </a:r>
            <a:r>
              <a:rPr lang="en-US" sz="6000" b="1" cap="all" dirty="0" smtClean="0">
                <a:solidFill>
                  <a:schemeClr val="tx2"/>
                </a:solidFill>
              </a:rPr>
              <a:t>architecture</a:t>
            </a:r>
          </a:p>
          <a:p>
            <a:r>
              <a:rPr lang="en-US" sz="6000" b="1" cap="all" dirty="0" smtClean="0">
                <a:solidFill>
                  <a:schemeClr val="tx2"/>
                </a:solidFill>
              </a:rPr>
              <a:t>in insomnia</a:t>
            </a:r>
          </a:p>
          <a:p>
            <a:endParaRPr lang="en-US" sz="1000" b="1" cap="all" dirty="0" smtClean="0">
              <a:solidFill>
                <a:schemeClr val="tx2"/>
              </a:solidFill>
            </a:endParaRPr>
          </a:p>
          <a:p>
            <a:r>
              <a:rPr lang="en-US" sz="3400" b="1" dirty="0">
                <a:solidFill>
                  <a:schemeClr val="tx2"/>
                </a:solidFill>
              </a:rPr>
              <a:t>M-M. </a:t>
            </a:r>
            <a:r>
              <a:rPr lang="en-US" sz="3400" b="1" dirty="0" smtClean="0">
                <a:solidFill>
                  <a:schemeClr val="tx2"/>
                </a:solidFill>
              </a:rPr>
              <a:t>Nano, </a:t>
            </a:r>
            <a:r>
              <a:rPr lang="en-US" sz="3400" b="1" dirty="0">
                <a:solidFill>
                  <a:schemeClr val="tx2"/>
                </a:solidFill>
              </a:rPr>
              <a:t>R. </a:t>
            </a:r>
            <a:r>
              <a:rPr lang="en-US" sz="3400" b="1" dirty="0" smtClean="0">
                <a:solidFill>
                  <a:schemeClr val="tx2"/>
                </a:solidFill>
              </a:rPr>
              <a:t>Vullings, </a:t>
            </a:r>
            <a:r>
              <a:rPr lang="en-US" sz="3400" b="1" dirty="0">
                <a:solidFill>
                  <a:schemeClr val="tx2"/>
                </a:solidFill>
              </a:rPr>
              <a:t>P. </a:t>
            </a:r>
            <a:r>
              <a:rPr lang="en-US" sz="3400" b="1" dirty="0" smtClean="0">
                <a:solidFill>
                  <a:schemeClr val="tx2"/>
                </a:solidFill>
              </a:rPr>
              <a:t>Fonseca, </a:t>
            </a:r>
            <a:r>
              <a:rPr lang="en-US" sz="3400" b="1" dirty="0">
                <a:solidFill>
                  <a:schemeClr val="tx2"/>
                </a:solidFill>
              </a:rPr>
              <a:t>S. </a:t>
            </a:r>
            <a:r>
              <a:rPr lang="en-US" sz="3400" b="1" dirty="0" smtClean="0">
                <a:solidFill>
                  <a:schemeClr val="tx2"/>
                </a:solidFill>
              </a:rPr>
              <a:t>Overeem, R.M</a:t>
            </a:r>
            <a:r>
              <a:rPr lang="en-US" sz="3400" b="1" dirty="0">
                <a:solidFill>
                  <a:schemeClr val="tx2"/>
                </a:solidFill>
              </a:rPr>
              <a:t>. </a:t>
            </a:r>
            <a:r>
              <a:rPr lang="en-US" sz="3400" b="1" dirty="0" smtClean="0">
                <a:solidFill>
                  <a:schemeClr val="tx2"/>
                </a:solidFill>
              </a:rPr>
              <a:t>Aarts</a:t>
            </a:r>
            <a:endParaRPr lang="nl-NL" sz="34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591" y="6900777"/>
            <a:ext cx="207496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dirty="0" smtClean="0">
                <a:solidFill>
                  <a:srgbClr val="C00000"/>
                </a:solidFill>
              </a:rPr>
              <a:t>Introduction:</a:t>
            </a:r>
          </a:p>
          <a:p>
            <a:pPr algn="just"/>
            <a:endParaRPr lang="en-US" sz="1200" dirty="0" smtClean="0">
              <a:solidFill>
                <a:srgbClr val="C00000"/>
              </a:solidFill>
            </a:endParaRPr>
          </a:p>
          <a:p>
            <a:pPr algn="just"/>
            <a:r>
              <a:rPr lang="en-US" sz="3300" dirty="0" smtClean="0"/>
              <a:t>Insomnia is </a:t>
            </a:r>
            <a:r>
              <a:rPr lang="en-US" sz="3300" dirty="0"/>
              <a:t>a widespread </a:t>
            </a:r>
            <a:r>
              <a:rPr lang="en-US" sz="3300" dirty="0" smtClean="0"/>
              <a:t>sleep disorder with a prevalence of </a:t>
            </a:r>
          </a:p>
          <a:p>
            <a:r>
              <a:rPr lang="en-US" sz="3300" dirty="0" smtClean="0"/>
              <a:t>approximately 10% [1]. Insomnia is characterized by difficulties</a:t>
            </a:r>
          </a:p>
          <a:p>
            <a:r>
              <a:rPr lang="en-US" sz="3300" dirty="0" smtClean="0"/>
              <a:t>initiating and/or </a:t>
            </a:r>
            <a:r>
              <a:rPr lang="en-US" sz="3300" dirty="0"/>
              <a:t>maintaining </a:t>
            </a:r>
            <a:r>
              <a:rPr lang="en-US" sz="3300" dirty="0" smtClean="0"/>
              <a:t>sleep.</a:t>
            </a:r>
            <a:r>
              <a:rPr lang="nl-NL" sz="3300" dirty="0" smtClean="0"/>
              <a:t> </a:t>
            </a:r>
            <a:r>
              <a:rPr lang="en-US" sz="3300" dirty="0" smtClean="0"/>
              <a:t>While </a:t>
            </a:r>
            <a:r>
              <a:rPr lang="en-US" sz="3300" dirty="0"/>
              <a:t>polysomnography </a:t>
            </a:r>
            <a:r>
              <a:rPr lang="en-US" sz="3300" dirty="0" smtClean="0"/>
              <a:t>is </a:t>
            </a:r>
            <a:r>
              <a:rPr lang="en-US" sz="3300" dirty="0"/>
              <a:t>the gold </a:t>
            </a:r>
            <a:endParaRPr lang="en-US" sz="3300" dirty="0" smtClean="0"/>
          </a:p>
          <a:p>
            <a:r>
              <a:rPr lang="en-US" sz="3300" dirty="0"/>
              <a:t>s</a:t>
            </a:r>
            <a:r>
              <a:rPr lang="en-US" sz="3300" smtClean="0"/>
              <a:t>tandard </a:t>
            </a:r>
            <a:r>
              <a:rPr lang="en-US" sz="3300" dirty="0" smtClean="0"/>
              <a:t>for sleep </a:t>
            </a:r>
            <a:r>
              <a:rPr lang="en-US" sz="3300" dirty="0"/>
              <a:t>staging, measures based </a:t>
            </a:r>
            <a:r>
              <a:rPr lang="en-US" sz="3300" dirty="0" smtClean="0"/>
              <a:t>on recording </a:t>
            </a:r>
            <a:r>
              <a:rPr lang="en-US" sz="3300" dirty="0"/>
              <a:t>respiratory </a:t>
            </a:r>
            <a:endParaRPr lang="en-US" sz="3300" dirty="0" smtClean="0"/>
          </a:p>
          <a:p>
            <a:r>
              <a:rPr lang="en-US" sz="3300" dirty="0" smtClean="0"/>
              <a:t>rates </a:t>
            </a:r>
            <a:r>
              <a:rPr lang="en-US" sz="3300" dirty="0"/>
              <a:t> </a:t>
            </a:r>
            <a:r>
              <a:rPr lang="en-US" sz="3300" dirty="0" smtClean="0"/>
              <a:t>and/or heart rate variability, have also been </a:t>
            </a:r>
            <a:r>
              <a:rPr lang="en-US" sz="3300" dirty="0"/>
              <a:t>used for </a:t>
            </a:r>
            <a:r>
              <a:rPr lang="en-US" sz="3300" dirty="0" smtClean="0"/>
              <a:t>sleep </a:t>
            </a:r>
          </a:p>
          <a:p>
            <a:r>
              <a:rPr lang="en-US" sz="3300" dirty="0" smtClean="0"/>
              <a:t>architecture characterization in </a:t>
            </a:r>
            <a:r>
              <a:rPr lang="en-US" sz="3300" dirty="0"/>
              <a:t>healthy persons</a:t>
            </a:r>
            <a:r>
              <a:rPr lang="nl-NL" sz="3300" dirty="0" smtClean="0"/>
              <a:t> with relatively high </a:t>
            </a:r>
          </a:p>
          <a:p>
            <a:pPr algn="just"/>
            <a:r>
              <a:rPr lang="nl-NL" sz="3300" dirty="0" smtClean="0"/>
              <a:t>performance [2]</a:t>
            </a:r>
            <a:r>
              <a:rPr lang="en-US" sz="3300" dirty="0" smtClean="0"/>
              <a:t>. </a:t>
            </a:r>
            <a:r>
              <a:rPr lang="en-US" sz="3300" dirty="0"/>
              <a:t>I</a:t>
            </a:r>
            <a:r>
              <a:rPr lang="en-US" sz="3300" dirty="0" smtClean="0"/>
              <a:t>t is unknown whether high performance holds </a:t>
            </a:r>
          </a:p>
          <a:p>
            <a:pPr algn="just"/>
            <a:r>
              <a:rPr lang="en-US" sz="3300" dirty="0" smtClean="0"/>
              <a:t>true for insomniac subjects. Additionally, objective measures of </a:t>
            </a:r>
          </a:p>
          <a:p>
            <a:pPr algn="just"/>
            <a:r>
              <a:rPr lang="en-US" sz="3300" dirty="0" smtClean="0"/>
              <a:t>relevant </a:t>
            </a:r>
            <a:r>
              <a:rPr lang="en-US" sz="3300" dirty="0"/>
              <a:t>physiology, </a:t>
            </a:r>
            <a:r>
              <a:rPr lang="en-US" sz="3300" dirty="0" smtClean="0"/>
              <a:t>obtained from </a:t>
            </a:r>
            <a:r>
              <a:rPr lang="en-US" sz="3300" dirty="0"/>
              <a:t>e.g. photoplethysmography (PPG</a:t>
            </a:r>
            <a:r>
              <a:rPr lang="en-US" sz="3300" dirty="0" smtClean="0"/>
              <a:t>)</a:t>
            </a:r>
          </a:p>
          <a:p>
            <a:pPr algn="just"/>
            <a:r>
              <a:rPr lang="en-US" sz="3300" dirty="0" smtClean="0"/>
              <a:t>may </a:t>
            </a:r>
            <a:r>
              <a:rPr lang="en-US" sz="3300" dirty="0"/>
              <a:t>provide new insights </a:t>
            </a:r>
            <a:r>
              <a:rPr lang="en-US" sz="3300" dirty="0" smtClean="0"/>
              <a:t>into the mechanisms </a:t>
            </a:r>
            <a:r>
              <a:rPr lang="en-US" sz="3300" dirty="0"/>
              <a:t>underlying </a:t>
            </a:r>
            <a:r>
              <a:rPr lang="en-US" sz="3300" dirty="0" smtClean="0"/>
              <a:t>the different diagnostic insomnia sub-types.</a:t>
            </a:r>
            <a:endParaRPr lang="en-US" sz="3300" dirty="0"/>
          </a:p>
          <a:p>
            <a:pPr algn="just"/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8775" y="12962116"/>
            <a:ext cx="203961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dirty="0" smtClean="0">
                <a:solidFill>
                  <a:srgbClr val="C00000"/>
                </a:solidFill>
              </a:rPr>
              <a:t>Objective:</a:t>
            </a:r>
          </a:p>
          <a:p>
            <a:pPr algn="just"/>
            <a:endParaRPr lang="en-US" sz="1200" dirty="0" smtClean="0">
              <a:solidFill>
                <a:srgbClr val="C00000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300" dirty="0" smtClean="0"/>
              <a:t>Explore cardiovascular </a:t>
            </a:r>
            <a:r>
              <a:rPr lang="en-GB" sz="3300" dirty="0"/>
              <a:t>parameters </a:t>
            </a:r>
            <a:r>
              <a:rPr lang="en-GB" sz="3300" dirty="0" smtClean="0"/>
              <a:t>that can </a:t>
            </a:r>
            <a:r>
              <a:rPr lang="en-GB" sz="3300" dirty="0"/>
              <a:t>be extracted from </a:t>
            </a:r>
            <a:r>
              <a:rPr lang="en-GB" sz="3300" dirty="0" smtClean="0"/>
              <a:t>wrist-worn PPG sensors for sleep architecture characterization such as sleep onset/offset, wake vs non-REM vs REM sleep, arousal detection, general (in)stability,  etc.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15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252240" y="15692465"/>
            <a:ext cx="123853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600" dirty="0" smtClean="0">
                <a:solidFill>
                  <a:srgbClr val="C00000"/>
                </a:solidFill>
              </a:rPr>
              <a:t>Subjects:</a:t>
            </a:r>
          </a:p>
          <a:p>
            <a:pPr algn="just"/>
            <a:endParaRPr lang="en-US" sz="1200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dirty="0"/>
              <a:t>C</a:t>
            </a:r>
            <a:r>
              <a:rPr lang="en-US" sz="3300" dirty="0" smtClean="0"/>
              <a:t>ross-sectional </a:t>
            </a:r>
            <a:r>
              <a:rPr lang="en-US" sz="3300" dirty="0"/>
              <a:t>study, with </a:t>
            </a:r>
            <a:r>
              <a:rPr lang="en-US" sz="3300" dirty="0" smtClean="0"/>
              <a:t>a longitudinal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 smtClean="0"/>
              <a:t>component in part of </a:t>
            </a:r>
            <a:r>
              <a:rPr lang="en-US" sz="3300" dirty="0"/>
              <a:t>the </a:t>
            </a:r>
            <a:r>
              <a:rPr lang="en-US" sz="3300" dirty="0" smtClean="0"/>
              <a:t>patients </a:t>
            </a:r>
          </a:p>
          <a:p>
            <a:pPr algn="just"/>
            <a:endParaRPr lang="en-US" sz="15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300" dirty="0" smtClean="0"/>
              <a:t>250 insomnia patients who are referred </a:t>
            </a:r>
          </a:p>
          <a:p>
            <a:pPr algn="just"/>
            <a:r>
              <a:rPr lang="en-US" sz="3300" dirty="0" smtClean="0"/>
              <a:t>     Kempenhaeghe Center of Sleep Medicine</a:t>
            </a:r>
          </a:p>
          <a:p>
            <a:pPr algn="just"/>
            <a:endParaRPr lang="en-US" sz="15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300" dirty="0" smtClean="0"/>
              <a:t>Measurements </a:t>
            </a:r>
            <a:r>
              <a:rPr lang="en-US" sz="3300" dirty="0"/>
              <a:t>will </a:t>
            </a:r>
            <a:r>
              <a:rPr lang="en-US" sz="3300" dirty="0" smtClean="0"/>
              <a:t>be done at the </a:t>
            </a:r>
            <a:r>
              <a:rPr lang="en-US" sz="3300" dirty="0"/>
              <a:t>patient’s </a:t>
            </a:r>
            <a:endParaRPr lang="en-US" sz="3300" dirty="0" smtClean="0"/>
          </a:p>
          <a:p>
            <a:pPr algn="just"/>
            <a:r>
              <a:rPr lang="en-US" sz="3300" dirty="0"/>
              <a:t> </a:t>
            </a:r>
            <a:r>
              <a:rPr lang="en-US" sz="3300" dirty="0" smtClean="0"/>
              <a:t>    home</a:t>
            </a:r>
          </a:p>
          <a:p>
            <a:pPr algn="just"/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303795" y="20077233"/>
            <a:ext cx="261321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600" dirty="0" smtClean="0">
                <a:solidFill>
                  <a:srgbClr val="C00000"/>
                </a:solidFill>
              </a:rPr>
              <a:t>Methods: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234" y="27229592"/>
            <a:ext cx="20750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References:</a:t>
            </a:r>
          </a:p>
          <a:p>
            <a:pPr algn="just"/>
            <a:r>
              <a:rPr lang="en-US" sz="1800" dirty="0"/>
              <a:t>[1] M. M. Ohayon, “Epidemiology of insomnia: What we know and what we still need to learn,” </a:t>
            </a:r>
            <a:r>
              <a:rPr lang="en-US" sz="1800" i="1" dirty="0"/>
              <a:t>Sleep Med. Rev.</a:t>
            </a:r>
            <a:r>
              <a:rPr lang="en-US" sz="1800" dirty="0"/>
              <a:t>, vol. 6, no. 2, pp. 97–111, 2002. 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en-US" sz="1800" dirty="0" smtClean="0"/>
              <a:t>[2] </a:t>
            </a:r>
            <a:r>
              <a:rPr lang="en-US" sz="1800" dirty="0"/>
              <a:t>P. Fonseca, X. Long, M. Radha, R. Haakma, R. M. Aarts, and J. Rolink, “Sleep stage classification with ECG and respiratory effort,” </a:t>
            </a:r>
            <a:r>
              <a:rPr lang="en-US" sz="1800" i="1" dirty="0"/>
              <a:t>Physiol. Meas.</a:t>
            </a:r>
            <a:r>
              <a:rPr lang="en-US" sz="1800" dirty="0"/>
              <a:t>, vol. 36, no. 10, pp. 2027–2040, Oct. 2015. </a:t>
            </a:r>
            <a:endParaRPr lang="en-US" sz="1800" dirty="0" smtClean="0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810395" y="40680434"/>
            <a:ext cx="11232893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0627" tIns="160179" rIns="320359" bIns="160179">
            <a:spAutoFit/>
          </a:bodyPr>
          <a:lstStyle>
            <a:lvl1pPr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4300" b="1" dirty="0">
                <a:solidFill>
                  <a:schemeClr val="tx2"/>
                </a:solidFill>
              </a:rPr>
              <a:t>/ Department of Electrical Engineering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3177825" y="40680434"/>
            <a:ext cx="16131802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0627" tIns="160179" rIns="320359" bIns="160179">
            <a:spAutoFit/>
          </a:bodyPr>
          <a:lstStyle>
            <a:lvl1pPr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nl-NL" sz="4300" b="1" dirty="0">
                <a:solidFill>
                  <a:schemeClr val="tx2"/>
                </a:solidFill>
              </a:rPr>
              <a:t>Biomedical Diagnostics, Signal Processing Systems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68619" y="28489680"/>
            <a:ext cx="9000645" cy="78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0627" tIns="160179" rIns="320359" bIns="160179">
            <a:spAutoFit/>
          </a:bodyPr>
          <a:lstStyle>
            <a:lvl1pPr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3000" b="1" dirty="0">
                <a:solidFill>
                  <a:schemeClr val="tx2"/>
                </a:solidFill>
              </a:rPr>
              <a:t>/ Department of Electrical Engineering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9469264" y="28515219"/>
            <a:ext cx="10570622" cy="78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0627" tIns="160179" rIns="320359" bIns="160179">
            <a:spAutoFit/>
          </a:bodyPr>
          <a:lstStyle>
            <a:lvl1pPr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49575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nl-NL" sz="3000" b="1" dirty="0">
                <a:solidFill>
                  <a:schemeClr val="tx2"/>
                </a:solidFill>
              </a:rPr>
              <a:t>Biomedical Diagnostics, Signal Processing Systems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47" y="227290"/>
            <a:ext cx="8715680" cy="1692000"/>
          </a:xfrm>
          <a:prstGeom prst="rect">
            <a:avLst/>
          </a:prstGeom>
        </p:spPr>
      </p:pic>
      <p:pic>
        <p:nvPicPr>
          <p:cNvPr id="40" name="Picture 8" descr="D:\Current\Tamerlan\BMD webpage\QR BMD resear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5" y="164984"/>
            <a:ext cx="2340000" cy="198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99" y="6481572"/>
            <a:ext cx="7788693" cy="565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5" y="21224598"/>
            <a:ext cx="20820194" cy="597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ster A1 cyan">
  <a:themeElements>
    <a:clrScheme name="poster cyan A1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poster cyan 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49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49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ster cyan A1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 A1 red</Template>
  <TotalTime>371</TotalTime>
  <Words>315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Poster A1 cyan</vt:lpstr>
      <vt:lpstr>PowerPoint Presentation</vt:lpstr>
    </vt:vector>
  </TitlesOfParts>
  <Company>Philips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Philips</dc:creator>
  <dc:description>Design by Volle Kracht_x000d_
Template by Orange Pepper BV_x000d_
Copyright 2008</dc:description>
  <cp:lastModifiedBy>Philips</cp:lastModifiedBy>
  <cp:revision>22</cp:revision>
  <cp:lastPrinted>2017-01-19T19:13:21Z</cp:lastPrinted>
  <dcterms:created xsi:type="dcterms:W3CDTF">2017-01-18T15:32:32Z</dcterms:created>
  <dcterms:modified xsi:type="dcterms:W3CDTF">2017-01-25T09:20:27Z</dcterms:modified>
</cp:coreProperties>
</file>